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2"/>
  </p:notesMasterIdLst>
  <p:handoutMasterIdLst>
    <p:handoutMasterId r:id="rId213"/>
  </p:handoutMasterIdLst>
  <p:sldIdLst>
    <p:sldId id="256" r:id="rId2"/>
    <p:sldId id="284" r:id="rId3"/>
    <p:sldId id="475" r:id="rId4"/>
    <p:sldId id="405" r:id="rId5"/>
    <p:sldId id="285" r:id="rId6"/>
    <p:sldId id="476" r:id="rId7"/>
    <p:sldId id="283" r:id="rId8"/>
    <p:sldId id="286" r:id="rId9"/>
    <p:sldId id="375" r:id="rId10"/>
    <p:sldId id="376" r:id="rId11"/>
    <p:sldId id="377" r:id="rId12"/>
    <p:sldId id="378" r:id="rId13"/>
    <p:sldId id="379" r:id="rId14"/>
    <p:sldId id="380" r:id="rId15"/>
    <p:sldId id="381" r:id="rId16"/>
    <p:sldId id="382" r:id="rId17"/>
    <p:sldId id="383" r:id="rId18"/>
    <p:sldId id="464" r:id="rId19"/>
    <p:sldId id="278" r:id="rId20"/>
    <p:sldId id="288" r:id="rId21"/>
    <p:sldId id="289" r:id="rId22"/>
    <p:sldId id="465" r:id="rId23"/>
    <p:sldId id="466" r:id="rId24"/>
    <p:sldId id="467" r:id="rId25"/>
    <p:sldId id="293" r:id="rId26"/>
    <p:sldId id="468" r:id="rId27"/>
    <p:sldId id="295" r:id="rId28"/>
    <p:sldId id="469" r:id="rId29"/>
    <p:sldId id="470" r:id="rId30"/>
    <p:sldId id="471" r:id="rId31"/>
    <p:sldId id="390" r:id="rId32"/>
    <p:sldId id="384" r:id="rId33"/>
    <p:sldId id="385" r:id="rId34"/>
    <p:sldId id="386" r:id="rId35"/>
    <p:sldId id="277" r:id="rId36"/>
    <p:sldId id="388" r:id="rId37"/>
    <p:sldId id="387" r:id="rId38"/>
    <p:sldId id="389" r:id="rId39"/>
    <p:sldId id="391" r:id="rId40"/>
    <p:sldId id="394" r:id="rId41"/>
    <p:sldId id="395" r:id="rId42"/>
    <p:sldId id="290" r:id="rId43"/>
    <p:sldId id="392" r:id="rId44"/>
    <p:sldId id="393" r:id="rId45"/>
    <p:sldId id="291" r:id="rId46"/>
    <p:sldId id="396" r:id="rId47"/>
    <p:sldId id="397" r:id="rId48"/>
    <p:sldId id="365" r:id="rId49"/>
    <p:sldId id="401" r:id="rId50"/>
    <p:sldId id="403" r:id="rId51"/>
    <p:sldId id="460" r:id="rId52"/>
    <p:sldId id="402" r:id="rId53"/>
    <p:sldId id="461" r:id="rId54"/>
    <p:sldId id="399" r:id="rId55"/>
    <p:sldId id="287" r:id="rId56"/>
    <p:sldId id="296" r:id="rId57"/>
    <p:sldId id="298" r:id="rId58"/>
    <p:sldId id="463" r:id="rId59"/>
    <p:sldId id="404" r:id="rId60"/>
    <p:sldId id="400" r:id="rId61"/>
    <p:sldId id="406" r:id="rId62"/>
    <p:sldId id="292" r:id="rId63"/>
    <p:sldId id="294" r:id="rId64"/>
    <p:sldId id="410" r:id="rId65"/>
    <p:sldId id="261" r:id="rId66"/>
    <p:sldId id="431" r:id="rId67"/>
    <p:sldId id="297" r:id="rId68"/>
    <p:sldId id="409" r:id="rId69"/>
    <p:sldId id="407" r:id="rId70"/>
    <p:sldId id="408" r:id="rId71"/>
    <p:sldId id="344" r:id="rId72"/>
    <p:sldId id="305" r:id="rId73"/>
    <p:sldId id="306" r:id="rId74"/>
    <p:sldId id="423" r:id="rId75"/>
    <p:sldId id="424" r:id="rId76"/>
    <p:sldId id="425" r:id="rId77"/>
    <p:sldId id="426" r:id="rId78"/>
    <p:sldId id="433" r:id="rId79"/>
    <p:sldId id="472" r:id="rId80"/>
    <p:sldId id="304" r:id="rId81"/>
    <p:sldId id="473" r:id="rId82"/>
    <p:sldId id="411" r:id="rId83"/>
    <p:sldId id="303" r:id="rId84"/>
    <p:sldId id="300" r:id="rId85"/>
    <p:sldId id="413" r:id="rId86"/>
    <p:sldId id="412" r:id="rId87"/>
    <p:sldId id="420" r:id="rId88"/>
    <p:sldId id="301" r:id="rId89"/>
    <p:sldId id="302" r:id="rId90"/>
    <p:sldId id="338" r:id="rId91"/>
    <p:sldId id="414" r:id="rId92"/>
    <p:sldId id="339" r:id="rId93"/>
    <p:sldId id="415" r:id="rId94"/>
    <p:sldId id="340" r:id="rId95"/>
    <p:sldId id="416" r:id="rId96"/>
    <p:sldId id="341" r:id="rId97"/>
    <p:sldId id="417" r:id="rId98"/>
    <p:sldId id="342" r:id="rId99"/>
    <p:sldId id="343" r:id="rId100"/>
    <p:sldId id="418" r:id="rId101"/>
    <p:sldId id="419" r:id="rId102"/>
    <p:sldId id="421" r:id="rId103"/>
    <p:sldId id="307" r:id="rId104"/>
    <p:sldId id="308" r:id="rId105"/>
    <p:sldId id="347" r:id="rId106"/>
    <p:sldId id="348" r:id="rId107"/>
    <p:sldId id="349" r:id="rId108"/>
    <p:sldId id="309" r:id="rId109"/>
    <p:sldId id="310" r:id="rId110"/>
    <p:sldId id="350" r:id="rId111"/>
    <p:sldId id="353" r:id="rId112"/>
    <p:sldId id="352" r:id="rId113"/>
    <p:sldId id="429" r:id="rId114"/>
    <p:sldId id="354" r:id="rId115"/>
    <p:sldId id="355" r:id="rId116"/>
    <p:sldId id="356" r:id="rId117"/>
    <p:sldId id="434" r:id="rId118"/>
    <p:sldId id="430" r:id="rId119"/>
    <p:sldId id="311" r:id="rId120"/>
    <p:sldId id="317" r:id="rId121"/>
    <p:sldId id="312" r:id="rId122"/>
    <p:sldId id="313" r:id="rId123"/>
    <p:sldId id="314" r:id="rId124"/>
    <p:sldId id="315" r:id="rId125"/>
    <p:sldId id="316" r:id="rId126"/>
    <p:sldId id="427" r:id="rId127"/>
    <p:sldId id="332" r:id="rId128"/>
    <p:sldId id="432" r:id="rId129"/>
    <p:sldId id="334" r:id="rId130"/>
    <p:sldId id="335" r:id="rId131"/>
    <p:sldId id="374" r:id="rId132"/>
    <p:sldId id="333" r:id="rId133"/>
    <p:sldId id="459" r:id="rId134"/>
    <p:sldId id="479" r:id="rId135"/>
    <p:sldId id="478" r:id="rId136"/>
    <p:sldId id="480" r:id="rId137"/>
    <p:sldId id="481" r:id="rId138"/>
    <p:sldId id="428" r:id="rId139"/>
    <p:sldId id="360" r:id="rId140"/>
    <p:sldId id="320" r:id="rId141"/>
    <p:sldId id="361" r:id="rId142"/>
    <p:sldId id="357" r:id="rId143"/>
    <p:sldId id="319" r:id="rId144"/>
    <p:sldId id="321" r:id="rId145"/>
    <p:sldId id="358" r:id="rId146"/>
    <p:sldId id="359" r:id="rId147"/>
    <p:sldId id="322" r:id="rId148"/>
    <p:sldId id="323" r:id="rId149"/>
    <p:sldId id="362" r:id="rId150"/>
    <p:sldId id="324" r:id="rId151"/>
    <p:sldId id="325" r:id="rId152"/>
    <p:sldId id="326" r:id="rId153"/>
    <p:sldId id="327" r:id="rId154"/>
    <p:sldId id="328" r:id="rId155"/>
    <p:sldId id="329" r:id="rId156"/>
    <p:sldId id="331" r:id="rId157"/>
    <p:sldId id="330" r:id="rId158"/>
    <p:sldId id="363" r:id="rId159"/>
    <p:sldId id="337" r:id="rId160"/>
    <p:sldId id="462" r:id="rId161"/>
    <p:sldId id="318" r:id="rId162"/>
    <p:sldId id="336" r:id="rId163"/>
    <p:sldId id="369" r:id="rId164"/>
    <p:sldId id="264" r:id="rId165"/>
    <p:sldId id="435" r:id="rId166"/>
    <p:sldId id="265" r:id="rId167"/>
    <p:sldId id="266" r:id="rId168"/>
    <p:sldId id="436" r:id="rId169"/>
    <p:sldId id="267" r:id="rId170"/>
    <p:sldId id="268" r:id="rId171"/>
    <p:sldId id="437" r:id="rId172"/>
    <p:sldId id="447" r:id="rId173"/>
    <p:sldId id="448" r:id="rId174"/>
    <p:sldId id="440" r:id="rId175"/>
    <p:sldId id="449" r:id="rId176"/>
    <p:sldId id="450" r:id="rId177"/>
    <p:sldId id="269" r:id="rId178"/>
    <p:sldId id="270" r:id="rId179"/>
    <p:sldId id="438" r:id="rId180"/>
    <p:sldId id="451" r:id="rId181"/>
    <p:sldId id="477" r:id="rId182"/>
    <p:sldId id="371" r:id="rId183"/>
    <p:sldId id="482" r:id="rId184"/>
    <p:sldId id="443" r:id="rId185"/>
    <p:sldId id="442" r:id="rId186"/>
    <p:sldId id="457" r:id="rId187"/>
    <p:sldId id="445" r:id="rId188"/>
    <p:sldId id="446" r:id="rId189"/>
    <p:sldId id="444" r:id="rId190"/>
    <p:sldId id="458" r:id="rId191"/>
    <p:sldId id="441" r:id="rId192"/>
    <p:sldId id="455" r:id="rId193"/>
    <p:sldId id="454" r:id="rId194"/>
    <p:sldId id="483" r:id="rId195"/>
    <p:sldId id="372" r:id="rId196"/>
    <p:sldId id="456" r:id="rId197"/>
    <p:sldId id="271" r:id="rId198"/>
    <p:sldId id="272" r:id="rId199"/>
    <p:sldId id="273" r:id="rId200"/>
    <p:sldId id="274" r:id="rId201"/>
    <p:sldId id="275" r:id="rId202"/>
    <p:sldId id="276" r:id="rId203"/>
    <p:sldId id="485" r:id="rId204"/>
    <p:sldId id="486" r:id="rId205"/>
    <p:sldId id="487" r:id="rId206"/>
    <p:sldId id="373" r:id="rId207"/>
    <p:sldId id="484" r:id="rId208"/>
    <p:sldId id="474" r:id="rId209"/>
    <p:sldId id="280" r:id="rId210"/>
    <p:sldId id="368" r:id="rId2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 id="285"/>
            <p14:sldId id="476"/>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477"/>
            <p14:sldId id="371"/>
            <p14:sldId id="482"/>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5"/>
            <p14:sldId id="454"/>
            <p14:sldId id="483"/>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TFE Provider" id="{19E9A86C-2766-524A-BD6D-7A1273067D1B}">
          <p14:sldIdLst>
            <p14:sldId id="485"/>
            <p14:sldId id="486"/>
            <p14:sldId id="487"/>
          </p14:sldIdLst>
        </p14:section>
        <p14:section name="Challenge" id="{F3622636-F9DD-BB47-B8FA-BD2FE16813F4}">
          <p14:sldIdLst>
            <p14:sldId id="373"/>
            <p14:sldId id="484"/>
          </p14:sldIdLst>
        </p14:section>
        <p14:section name="Close Out" id="{9E599331-7BB0-FC41-92AD-BDF04BA3CB53}">
          <p14:sldIdLst>
            <p14:sldId id="474"/>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8"/>
    <p:restoredTop sz="70173"/>
  </p:normalViewPr>
  <p:slideViewPr>
    <p:cSldViewPr snapToGrid="0" snapToObjects="1">
      <p:cViewPr varScale="1">
        <p:scale>
          <a:sx n="45" d="100"/>
          <a:sy n="45" d="100"/>
        </p:scale>
        <p:origin x="2272" y="184"/>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11/8/18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8292767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8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90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Day Zero Support</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150+ resources, more added every week.</a:t>
            </a:r>
          </a:p>
          <a:p>
            <a:endParaRPr lang="en-US" dirty="0"/>
          </a:p>
          <a:p>
            <a:r>
              <a:rPr lang="en-US" dirty="0"/>
              <a:t>Active code base – 88 Merged PR in 1 month</a:t>
            </a:r>
          </a:p>
          <a:p>
            <a:endParaRPr lang="en-US" dirty="0"/>
          </a:p>
          <a:p>
            <a:r>
              <a:rPr lang="en-US" dirty="0"/>
              <a:t>Frequent releases - 18 official releases in 10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586910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a:t>
            </a:r>
            <a:r>
              <a:rPr lang="en-US" strike="sngStrike" dirty="0"/>
              <a:t>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6.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7.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8.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9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30.xml"/><Relationship Id="rId1" Type="http://schemas.openxmlformats.org/officeDocument/2006/relationships/slideLayout" Target="../slideLayouts/slideLayout39.xml"/><Relationship Id="rId4" Type="http://schemas.openxmlformats.org/officeDocument/2006/relationships/image" Target="../media/image93.png"/></Relationships>
</file>

<file path=ppt/slides/_rels/slide1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1.xml"/><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2.xml"/><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27.xml"/><Relationship Id="rId5" Type="http://schemas.openxmlformats.org/officeDocument/2006/relationships/image" Target="../media/image97.png"/><Relationship Id="rId4" Type="http://schemas.openxmlformats.org/officeDocument/2006/relationships/image" Target="../media/image96.png"/></Relationships>
</file>

<file path=ppt/slides/_rels/slide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135.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36.xml"/><Relationship Id="rId1" Type="http://schemas.openxmlformats.org/officeDocument/2006/relationships/slideLayout" Target="../slideLayouts/slideLayout39.xml"/><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3" Type="http://schemas.openxmlformats.org/officeDocument/2006/relationships/hyperlink" Target="https://goo.gl/forms/kwuitMzjo9vJZKHz1" TargetMode="External"/><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2.xml"/><Relationship Id="rId1" Type="http://schemas.openxmlformats.org/officeDocument/2006/relationships/slideLayout" Target="../slideLayouts/slideLayout27.xml"/><Relationship Id="rId4" Type="http://schemas.openxmlformats.org/officeDocument/2006/relationships/image" Target="../media/image106.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8.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1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9.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0.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1.xml"/><Relationship Id="rId1" Type="http://schemas.openxmlformats.org/officeDocument/2006/relationships/slideLayout" Target="../slideLayouts/slideLayout39.xml"/></Relationships>
</file>

<file path=ppt/slides/_rels/slide2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9.xml"/></Relationships>
</file>

<file path=ppt/slides/_rels/slide2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3.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44.tif"/><Relationship Id="rId5" Type="http://schemas.openxmlformats.org/officeDocument/2006/relationships/image" Target="../media/image45.tif"/><Relationship Id="rId4" Type="http://schemas.openxmlformats.org/officeDocument/2006/relationships/image" Target="../media/image43.tif"/></Relationships>
</file>

<file path=ppt/slides/_rels/slide27.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42.tif"/><Relationship Id="rId5" Type="http://schemas.openxmlformats.org/officeDocument/2006/relationships/image" Target="../media/image43.tif"/><Relationship Id="rId4" Type="http://schemas.openxmlformats.org/officeDocument/2006/relationships/image" Target="../media/image44.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emf"/><Relationship Id="rId5" Type="http://schemas.openxmlformats.org/officeDocument/2006/relationships/image" Target="../media/image29.jpe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53.tif"/><Relationship Id="rId13" Type="http://schemas.openxmlformats.org/officeDocument/2006/relationships/image" Target="../media/image22.pn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51.png"/><Relationship Id="rId11" Type="http://schemas.openxmlformats.org/officeDocument/2006/relationships/hyperlink" Target="https://www.terraform.io/docs/providers/index.html" TargetMode="External"/><Relationship Id="rId5" Type="http://schemas.openxmlformats.org/officeDocument/2006/relationships/image" Target="../media/image50.png"/><Relationship Id="rId10" Type="http://schemas.openxmlformats.org/officeDocument/2006/relationships/image" Target="../media/image55.tif"/><Relationship Id="rId4" Type="http://schemas.openxmlformats.org/officeDocument/2006/relationships/image" Target="../media/image49.png"/><Relationship Id="rId9" Type="http://schemas.openxmlformats.org/officeDocument/2006/relationships/image" Target="../media/image54.ti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1.tiff"/><Relationship Id="rId4" Type="http://schemas.openxmlformats.org/officeDocument/2006/relationships/image" Target="../media/image60.tiff"/></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svg"/><Relationship Id="rId2" Type="http://schemas.openxmlformats.org/officeDocument/2006/relationships/notesSlide" Target="../notesSlides/notesSlide46.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3.jpe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72.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oo.gl/forms/R1va12J0ZEUplv2D3"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7.tif"/><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E888F0-EA5E-F449-A932-1530582B2554}"/>
              </a:ext>
            </a:extLst>
          </p:cNvPr>
          <p:cNvSpPr txBox="1"/>
          <p:nvPr/>
        </p:nvSpPr>
        <p:spPr>
          <a:xfrm>
            <a:off x="16255093" y="5146902"/>
            <a:ext cx="5622472" cy="35214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err="1">
                <a:ln>
                  <a:noFill/>
                </a:ln>
                <a:solidFill>
                  <a:schemeClr val="bg1"/>
                </a:solidFill>
                <a:effectLst/>
                <a:uFillTx/>
                <a:latin typeface="Tahoma"/>
                <a:ea typeface="Tahoma"/>
                <a:cs typeface="Tahoma"/>
                <a:sym typeface="Tahoma"/>
              </a:rPr>
              <a:t>WiFi</a:t>
            </a:r>
            <a:r>
              <a:rPr kumimoji="0" lang="en-US" sz="4800" b="1" i="0" u="none" strike="noStrike" cap="none" spc="0" normalizeH="0" baseline="0" dirty="0">
                <a:ln>
                  <a:noFill/>
                </a:ln>
                <a:solidFill>
                  <a:schemeClr val="bg1"/>
                </a:solidFill>
                <a:effectLst/>
                <a:uFillTx/>
                <a:latin typeface="Tahoma"/>
                <a:ea typeface="Tahoma"/>
                <a:cs typeface="Tahoma"/>
                <a:sym typeface="Tahoma"/>
              </a:rPr>
              <a:t>:</a:t>
            </a: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MSFTGUEST</a:t>
            </a:r>
          </a:p>
          <a:p>
            <a:pPr marL="0" marR="0" indent="0" algn="l" defTabSz="1828800" rtl="0" fontAlgn="auto" latinLnBrk="0" hangingPunct="0">
              <a:lnSpc>
                <a:spcPct val="80000"/>
              </a:lnSpc>
              <a:spcBef>
                <a:spcPts val="500"/>
              </a:spcBef>
              <a:spcAft>
                <a:spcPts val="0"/>
              </a:spcAft>
              <a:buClrTx/>
              <a:buSzTx/>
              <a:buFontTx/>
              <a:buNone/>
              <a:tabLst/>
            </a:pPr>
            <a:endParaRPr lang="en-US" dirty="0">
              <a:solidFill>
                <a:schemeClr val="bg1"/>
              </a:solidFill>
            </a:endParaRP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Access Code:</a:t>
            </a:r>
          </a:p>
          <a:p>
            <a:r>
              <a:rPr lang="en-US" dirty="0">
                <a:solidFill>
                  <a:srgbClr val="000000"/>
                </a:solidFill>
                <a:latin typeface="Arial" panose="020B0604020202020204" pitchFamily="34" charset="0"/>
              </a:rPr>
              <a:t>msevent672zx</a:t>
            </a:r>
            <a:endParaRPr kumimoji="0" lang="en-US" sz="4800" b="0" i="1" u="none" strike="noStrike" cap="none" spc="0" normalizeH="0" baseline="0" dirty="0">
              <a:ln>
                <a:noFill/>
              </a:ln>
              <a:solidFill>
                <a:schemeClr val="bg1"/>
              </a:solidFill>
              <a:effectLst/>
              <a:uFillTx/>
              <a:latin typeface="Tahoma"/>
              <a:ea typeface="Tahoma"/>
              <a:cs typeface="Tahoma"/>
              <a:sym typeface="Tahom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5949843" y="9173839"/>
            <a:ext cx="1302706" cy="704465"/>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GCP</a:t>
            </a:r>
            <a:endParaRPr dirty="0"/>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1936644" y="9187773"/>
            <a:ext cx="1302706" cy="704465"/>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165</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166</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167</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170</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178</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https://goo.gl/forms/kwuitMzjo9vJZKHz1</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Post-Session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9457403"/>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62A17-8553-074F-964B-93730E58824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62375CA-7159-C74D-96AB-11A64D99522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62088255"/>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r>
              <a:rPr lang="en-US" dirty="0"/>
              <a:t>Self-Service Infrastructure</a:t>
            </a:r>
          </a:p>
          <a:p>
            <a:pPr marL="0" indent="0">
              <a:buNone/>
            </a:pPr>
            <a:endParaRPr lang="en-US" dirty="0"/>
          </a:p>
          <a:p>
            <a:pPr marL="0" indent="0">
              <a:buNone/>
            </a:pPr>
            <a:r>
              <a:rPr lang="en-US" dirty="0"/>
              <a:t>Documented, tested, and discoverable</a:t>
            </a:r>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197</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198</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7877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508" y="6200899"/>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05" r="17065"/>
          <a:stretch/>
        </p:blipFill>
        <p:spPr bwMode="auto">
          <a:xfrm>
            <a:off x="9388542" y="6200899"/>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442865" y="5608580"/>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200</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202</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Terraform Enterprise</a:t>
            </a:r>
            <a:br>
              <a:rPr lang="en-US" dirty="0"/>
            </a:br>
            <a:r>
              <a:rPr lang="en-US" dirty="0"/>
              <a:t>Provider</a:t>
            </a:r>
          </a:p>
        </p:txBody>
      </p:sp>
    </p:spTree>
    <p:extLst>
      <p:ext uri="{BB962C8B-B14F-4D97-AF65-F5344CB8AC3E}">
        <p14:creationId xmlns:p14="http://schemas.microsoft.com/office/powerpoint/2010/main" val="4185376572"/>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A69FB-F622-C543-83F6-B3C0F6277124}"/>
              </a:ext>
            </a:extLst>
          </p:cNvPr>
          <p:cNvSpPr>
            <a:spLocks noGrp="1"/>
          </p:cNvSpPr>
          <p:nvPr>
            <p:ph type="title"/>
          </p:nvPr>
        </p:nvSpPr>
        <p:spPr/>
        <p:txBody>
          <a:bodyPr/>
          <a:lstStyle/>
          <a:p>
            <a:r>
              <a:rPr lang="en-US" dirty="0"/>
              <a:t>TFE Provider</a:t>
            </a:r>
          </a:p>
        </p:txBody>
      </p:sp>
      <p:sp>
        <p:nvSpPr>
          <p:cNvPr id="4" name="Text Placeholder 3">
            <a:extLst>
              <a:ext uri="{FF2B5EF4-FFF2-40B4-BE49-F238E27FC236}">
                <a16:creationId xmlns:a16="http://schemas.microsoft.com/office/drawing/2014/main" id="{63C3F465-17DF-6842-817D-D0B8482D85A0}"/>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7E26ABD0-5FE2-A24B-A3AA-3E5BBA223623}"/>
              </a:ext>
            </a:extLst>
          </p:cNvPr>
          <p:cNvPicPr>
            <a:picLocks noChangeAspect="1"/>
          </p:cNvPicPr>
          <p:nvPr/>
        </p:nvPicPr>
        <p:blipFill>
          <a:blip r:embed="rId2"/>
          <a:stretch>
            <a:fillRect/>
          </a:stretch>
        </p:blipFill>
        <p:spPr>
          <a:xfrm>
            <a:off x="3545334" y="2568107"/>
            <a:ext cx="17293331" cy="10126857"/>
          </a:xfrm>
          <a:prstGeom prst="rect">
            <a:avLst/>
          </a:prstGeom>
        </p:spPr>
      </p:pic>
    </p:spTree>
    <p:extLst>
      <p:ext uri="{BB962C8B-B14F-4D97-AF65-F5344CB8AC3E}">
        <p14:creationId xmlns:p14="http://schemas.microsoft.com/office/powerpoint/2010/main" val="1964752628"/>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5B422-20EC-0843-8B4B-B8C7ECA3BD0B}"/>
              </a:ext>
            </a:extLst>
          </p:cNvPr>
          <p:cNvSpPr>
            <a:spLocks noGrp="1"/>
          </p:cNvSpPr>
          <p:nvPr>
            <p:ph type="body" idx="1"/>
          </p:nvPr>
        </p:nvSpPr>
        <p:spPr/>
        <p:txBody>
          <a:bodyPr/>
          <a:lstStyle/>
          <a:p>
            <a:pPr marL="0" indent="0">
              <a:buNone/>
            </a:pPr>
            <a:endParaRPr lang="en-US" dirty="0"/>
          </a:p>
          <a:p>
            <a:pPr marL="0" indent="0">
              <a:buNone/>
            </a:pPr>
            <a:r>
              <a:rPr lang="en-US" dirty="0"/>
              <a:t>Configure your Enterprise instance with Terraform.</a:t>
            </a:r>
          </a:p>
          <a:p>
            <a:pPr marL="0" indent="0">
              <a:buNone/>
            </a:pPr>
            <a:endParaRPr lang="en-US" dirty="0"/>
          </a:p>
          <a:p>
            <a:pPr marL="0" indent="0">
              <a:buNone/>
            </a:pPr>
            <a:r>
              <a:rPr lang="en-US" dirty="0"/>
              <a:t>Useful for Workspaces, RBAC, and Sentinel Policies.</a:t>
            </a:r>
          </a:p>
        </p:txBody>
      </p:sp>
      <p:sp>
        <p:nvSpPr>
          <p:cNvPr id="3" name="Title 2">
            <a:extLst>
              <a:ext uri="{FF2B5EF4-FFF2-40B4-BE49-F238E27FC236}">
                <a16:creationId xmlns:a16="http://schemas.microsoft.com/office/drawing/2014/main" id="{C9CA69FB-F622-C543-83F6-B3C0F6277124}"/>
              </a:ext>
            </a:extLst>
          </p:cNvPr>
          <p:cNvSpPr>
            <a:spLocks noGrp="1"/>
          </p:cNvSpPr>
          <p:nvPr>
            <p:ph type="title"/>
          </p:nvPr>
        </p:nvSpPr>
        <p:spPr/>
        <p:txBody>
          <a:bodyPr/>
          <a:lstStyle/>
          <a:p>
            <a:r>
              <a:rPr lang="en-US" dirty="0"/>
              <a:t>TFE Provider</a:t>
            </a:r>
          </a:p>
        </p:txBody>
      </p:sp>
      <p:sp>
        <p:nvSpPr>
          <p:cNvPr id="4" name="Text Placeholder 3">
            <a:extLst>
              <a:ext uri="{FF2B5EF4-FFF2-40B4-BE49-F238E27FC236}">
                <a16:creationId xmlns:a16="http://schemas.microsoft.com/office/drawing/2014/main" id="{63C3F465-17DF-6842-817D-D0B8482D85A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76551739"/>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Insight Digital Innovation</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3"/>
          <a:stretch>
            <a:fillRect/>
          </a:stretch>
        </p:blipFill>
        <p:spPr>
          <a:xfrm>
            <a:off x="9195707" y="4077726"/>
            <a:ext cx="6297386" cy="6885142"/>
          </a:xfrm>
          <a:prstGeom prst="rect">
            <a:avLst/>
          </a:prstGeom>
        </p:spPr>
      </p:pic>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4"/>
          <a:stretch>
            <a:fillRect/>
          </a:stretch>
        </p:blipFill>
        <p:spPr>
          <a:xfrm>
            <a:off x="17403459" y="5759760"/>
            <a:ext cx="3626496" cy="3521075"/>
          </a:xfrm>
          <a:prstGeom prst="rect">
            <a:avLst/>
          </a:prstGeom>
        </p:spPr>
      </p:pic>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384" b="34045"/>
          <a:stretch/>
        </p:blipFill>
        <p:spPr bwMode="auto">
          <a:xfrm>
            <a:off x="1714500" y="6763826"/>
            <a:ext cx="6014072" cy="1512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9942BB9-418D-2C46-A6A3-415469EFC7F1}"/>
              </a:ext>
            </a:extLst>
          </p:cNvPr>
          <p:cNvPicPr>
            <a:picLocks noChangeAspect="1"/>
          </p:cNvPicPr>
          <p:nvPr/>
        </p:nvPicPr>
        <p:blipFill>
          <a:blip r:embed="rId6"/>
          <a:stretch>
            <a:fillRect/>
          </a:stretch>
        </p:blipFill>
        <p:spPr>
          <a:xfrm>
            <a:off x="17403459" y="783573"/>
            <a:ext cx="5795207" cy="1755312"/>
          </a:xfrm>
          <a:prstGeom prst="rect">
            <a:avLst/>
          </a:prstGeom>
        </p:spPr>
      </p:pic>
      <p:pic>
        <p:nvPicPr>
          <p:cNvPr id="2" name="Picture 1">
            <a:extLst>
              <a:ext uri="{FF2B5EF4-FFF2-40B4-BE49-F238E27FC236}">
                <a16:creationId xmlns:a16="http://schemas.microsoft.com/office/drawing/2014/main" id="{C5C27B3F-4958-FB4E-8EB5-7D081981E58F}"/>
              </a:ext>
            </a:extLst>
          </p:cNvPr>
          <p:cNvPicPr>
            <a:picLocks noChangeAspect="1"/>
          </p:cNvPicPr>
          <p:nvPr/>
        </p:nvPicPr>
        <p:blipFill>
          <a:blip r:embed="rId7"/>
          <a:stretch>
            <a:fillRect/>
          </a:stretch>
        </p:blipFill>
        <p:spPr>
          <a:xfrm>
            <a:off x="17711757" y="10072049"/>
            <a:ext cx="3009900" cy="2019300"/>
          </a:xfrm>
          <a:prstGeom prst="rect">
            <a:avLst/>
          </a:prstGeom>
        </p:spPr>
      </p:pic>
    </p:spTree>
    <p:extLst>
      <p:ext uri="{BB962C8B-B14F-4D97-AF65-F5344CB8AC3E}">
        <p14:creationId xmlns:p14="http://schemas.microsoft.com/office/powerpoint/2010/main" val="1447050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145968"/>
            <a:ext cx="22808486" cy="786367"/>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rPr dirty="0"/>
              <a:t>Partnerships with </a:t>
            </a:r>
            <a:r>
              <a:rPr lang="en-US" dirty="0"/>
              <a:t>4</a:t>
            </a:r>
            <a:r>
              <a:rPr dirty="0"/>
              <a:t>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Workshop Repository-&gt;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2" name="Picture 1">
            <a:extLst>
              <a:ext uri="{FF2B5EF4-FFF2-40B4-BE49-F238E27FC236}">
                <a16:creationId xmlns:a16="http://schemas.microsoft.com/office/drawing/2014/main" id="{9EDB0581-DEF6-324F-91DA-82699147F324}"/>
              </a:ext>
            </a:extLst>
          </p:cNvPr>
          <p:cNvPicPr>
            <a:picLocks noChangeAspect="1"/>
          </p:cNvPicPr>
          <p:nvPr/>
        </p:nvPicPr>
        <p:blipFill>
          <a:blip r:embed="rId4"/>
          <a:stretch>
            <a:fillRect/>
          </a:stretch>
        </p:blipFill>
        <p:spPr>
          <a:xfrm>
            <a:off x="1185333" y="4517518"/>
            <a:ext cx="18245667" cy="8073494"/>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pic>
        <p:nvPicPr>
          <p:cNvPr id="9" name="Graphic 8" descr="Heart">
            <a:extLst>
              <a:ext uri="{FF2B5EF4-FFF2-40B4-BE49-F238E27FC236}">
                <a16:creationId xmlns:a16="http://schemas.microsoft.com/office/drawing/2014/main" id="{C79670E1-1624-C748-9E4C-E43AF933F4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7CC7E913-3510-D846-8251-C83BC6F6F450}"/>
              </a:ext>
            </a:extLst>
          </p:cNvPr>
          <p:cNvPicPr>
            <a:picLocks noChangeAspect="1"/>
          </p:cNvPicPr>
          <p:nvPr/>
        </p:nvPicPr>
        <p:blipFill>
          <a:blip r:embed="rId3"/>
          <a:stretch>
            <a:fillRect/>
          </a:stretch>
        </p:blipFill>
        <p:spPr>
          <a:xfrm>
            <a:off x="1451869" y="4597400"/>
            <a:ext cx="21478945" cy="7967996"/>
          </a:xfrm>
          <a:prstGeom prst="rect">
            <a:avLst/>
          </a:prstGeom>
        </p:spPr>
      </p:pic>
      <p:sp>
        <p:nvSpPr>
          <p:cNvPr id="11" name="Title 2">
            <a:extLst>
              <a:ext uri="{FF2B5EF4-FFF2-40B4-BE49-F238E27FC236}">
                <a16:creationId xmlns:a16="http://schemas.microsoft.com/office/drawing/2014/main" id="{8FC29971-A5B9-1E41-933E-50FCA1D27D3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12" name="Graphic 11" descr="Heart">
            <a:extLst>
              <a:ext uri="{FF2B5EF4-FFF2-40B4-BE49-F238E27FC236}">
                <a16:creationId xmlns:a16="http://schemas.microsoft.com/office/drawing/2014/main" id="{68553BB4-B340-AA4E-8516-AAE57FF7A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
        <p:nvSpPr>
          <p:cNvPr id="8" name="Title 2">
            <a:extLst>
              <a:ext uri="{FF2B5EF4-FFF2-40B4-BE49-F238E27FC236}">
                <a16:creationId xmlns:a16="http://schemas.microsoft.com/office/drawing/2014/main" id="{88541B65-8248-7344-B61A-5D036BE9EFC5}"/>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82CA0985-7E9D-8447-971E-B87C1CBB3B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
        <p:nvSpPr>
          <p:cNvPr id="8" name="Title 2">
            <a:extLst>
              <a:ext uri="{FF2B5EF4-FFF2-40B4-BE49-F238E27FC236}">
                <a16:creationId xmlns:a16="http://schemas.microsoft.com/office/drawing/2014/main" id="{F477491C-7D60-7A4B-ABFD-F6EAA54638F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4ADD6511-23AB-9F42-829C-2E8FCEE15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4547603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B9FEA00F-8F65-1540-AFFD-D3B59C48875D}"/>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C3EE263C-692A-6E4F-9343-8DCA57528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9301981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pic>
        <p:nvPicPr>
          <p:cNvPr id="2" name="Picture 1">
            <a:extLst>
              <a:ext uri="{FF2B5EF4-FFF2-40B4-BE49-F238E27FC236}">
                <a16:creationId xmlns:a16="http://schemas.microsoft.com/office/drawing/2014/main" id="{03F0D539-0245-AC4C-BBAB-1629BC27CD8B}"/>
              </a:ext>
            </a:extLst>
          </p:cNvPr>
          <p:cNvPicPr>
            <a:picLocks noChangeAspect="1"/>
          </p:cNvPicPr>
          <p:nvPr/>
        </p:nvPicPr>
        <p:blipFill>
          <a:blip r:embed="rId3"/>
          <a:stretch>
            <a:fillRect/>
          </a:stretch>
        </p:blipFill>
        <p:spPr>
          <a:xfrm>
            <a:off x="1451868" y="2571537"/>
            <a:ext cx="20265131" cy="10311026"/>
          </a:xfrm>
          <a:prstGeom prst="rect">
            <a:avLst/>
          </a:prstGeom>
        </p:spPr>
      </p:pic>
    </p:spTree>
    <p:extLst>
      <p:ext uri="{BB962C8B-B14F-4D97-AF65-F5344CB8AC3E}">
        <p14:creationId xmlns:p14="http://schemas.microsoft.com/office/powerpoint/2010/main" val="17990173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https://goo.gl/forms/R1va12J0ZEUplv2D3</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Pre-Session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832521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150+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v1.18.0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6" name="Picture 5">
            <a:extLst>
              <a:ext uri="{FF2B5EF4-FFF2-40B4-BE49-F238E27FC236}">
                <a16:creationId xmlns:a16="http://schemas.microsoft.com/office/drawing/2014/main" id="{7B87A0D8-6763-3944-9599-B56B8ABF8286}"/>
              </a:ext>
            </a:extLst>
          </p:cNvPr>
          <p:cNvPicPr>
            <a:picLocks noChangeAspect="1"/>
          </p:cNvPicPr>
          <p:nvPr/>
        </p:nvPicPr>
        <p:blipFill>
          <a:blip r:embed="rId3"/>
          <a:stretch>
            <a:fillRect/>
          </a:stretch>
        </p:blipFill>
        <p:spPr>
          <a:xfrm>
            <a:off x="10582191" y="3818918"/>
            <a:ext cx="12893451" cy="801113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Azure VM</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Backend &amp; Internals</a:t>
            </a:r>
          </a:p>
          <a:p>
            <a:pPr marL="444500" indent="-444500">
              <a:lnSpc>
                <a:spcPct val="150000"/>
              </a:lnSpc>
              <a:spcBef>
                <a:spcPts val="1600"/>
              </a:spcBef>
              <a:buFont typeface="Arial"/>
              <a:buChar char="‣"/>
              <a:defRPr b="0" spc="96">
                <a:solidFill>
                  <a:srgbClr val="44546A"/>
                </a:solidFill>
                <a:latin typeface="Verdana"/>
                <a:ea typeface="Verdana"/>
                <a:cs typeface="Verdana"/>
                <a:sym typeface="Verdana"/>
              </a:defRPr>
            </a:pPr>
            <a:r>
              <a:rPr lang="en-US" b="1" dirty="0"/>
              <a:t>Challenge:</a:t>
            </a:r>
            <a:r>
              <a:rPr lang="en-US" dirty="0"/>
              <a:t> Public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Demo: </a:t>
            </a: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0.11.10"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1.18.0"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"1.10.0"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44242</TotalTime>
  <Words>8779</Words>
  <Application>Microsoft Macintosh PowerPoint</Application>
  <PresentationFormat>Custom</PresentationFormat>
  <Paragraphs>2085</Paragraphs>
  <Slides>210</Slides>
  <Notes>154</Notes>
  <HiddenSlides>24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210</vt:i4>
      </vt:variant>
    </vt:vector>
  </HeadingPairs>
  <TitlesOfParts>
    <vt:vector size="223"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Tom Straub</vt:lpstr>
      <vt:lpstr>Insight Digital Innovation</vt:lpstr>
      <vt:lpstr>What’s in a Workshop</vt:lpstr>
      <vt:lpstr>Workshop Expectations</vt:lpstr>
      <vt:lpstr>Pre-Session Survey</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Terraform</vt:lpstr>
      <vt:lpstr>Microsoft     Terraform</vt:lpstr>
      <vt:lpstr>Microsoft     Terraform</vt:lpstr>
      <vt:lpstr>Microsoft     Terraform</vt:lpstr>
      <vt:lpstr>Microsoft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Post-Session Survey</vt:lpstr>
      <vt:lpstr>Challenge</vt:lpstr>
      <vt:lpstr>Demo</vt:lpstr>
      <vt:lpstr>Collaboration </vt:lpstr>
      <vt:lpstr>Collaboration</vt:lpstr>
      <vt:lpstr>Collaboration</vt:lpstr>
      <vt:lpstr>Service Accounts</vt:lpstr>
      <vt:lpstr>User Authentication</vt:lpstr>
      <vt:lpstr>Demo</vt:lpstr>
      <vt:lpstr>Private Module  Registry</vt:lpstr>
      <vt:lpstr>Private Module Registry</vt:lpstr>
      <vt:lpstr>Design Configuration</vt:lpstr>
      <vt:lpstr>Demo</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Terraform Enterprise Provider</vt:lpstr>
      <vt:lpstr>TFE Provider</vt:lpstr>
      <vt:lpstr>TFE Provider</vt:lpstr>
      <vt:lpstr>Challenge</vt:lpstr>
      <vt:lpstr>Demo</vt:lpstr>
      <vt:lpstr>Questions?</vt:lpstr>
      <vt:lpstr>1 Week PoC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265</cp:revision>
  <dcterms:modified xsi:type="dcterms:W3CDTF">2018-11-10T17:40:10Z</dcterms:modified>
</cp:coreProperties>
</file>